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32"/>
  </p:notesMasterIdLst>
  <p:sldIdLst>
    <p:sldId id="541" r:id="rId2"/>
    <p:sldId id="542" r:id="rId3"/>
    <p:sldId id="543" r:id="rId4"/>
    <p:sldId id="544" r:id="rId5"/>
    <p:sldId id="548" r:id="rId6"/>
    <p:sldId id="555" r:id="rId7"/>
    <p:sldId id="556" r:id="rId8"/>
    <p:sldId id="557" r:id="rId9"/>
    <p:sldId id="558" r:id="rId10"/>
    <p:sldId id="559" r:id="rId11"/>
    <p:sldId id="569" r:id="rId12"/>
    <p:sldId id="561" r:id="rId13"/>
    <p:sldId id="571" r:id="rId14"/>
    <p:sldId id="572" r:id="rId15"/>
    <p:sldId id="573" r:id="rId16"/>
    <p:sldId id="570" r:id="rId17"/>
    <p:sldId id="560" r:id="rId18"/>
    <p:sldId id="550" r:id="rId19"/>
    <p:sldId id="546" r:id="rId20"/>
    <p:sldId id="553" r:id="rId21"/>
    <p:sldId id="562" r:id="rId22"/>
    <p:sldId id="563" r:id="rId23"/>
    <p:sldId id="564" r:id="rId24"/>
    <p:sldId id="566" r:id="rId25"/>
    <p:sldId id="565" r:id="rId26"/>
    <p:sldId id="567" r:id="rId27"/>
    <p:sldId id="568" r:id="rId28"/>
    <p:sldId id="551" r:id="rId29"/>
    <p:sldId id="545" r:id="rId30"/>
    <p:sldId id="554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B543"/>
    <a:srgbClr val="F06737"/>
    <a:srgbClr val="FF5A33"/>
    <a:srgbClr val="FF9900"/>
    <a:srgbClr val="0000FF"/>
    <a:srgbClr val="FF3300"/>
    <a:srgbClr val="5C0000"/>
    <a:srgbClr val="FFD1D1"/>
    <a:srgbClr val="FFB9B9"/>
    <a:srgbClr val="FF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07"/>
    <p:restoredTop sz="74021" autoAdjust="0"/>
  </p:normalViewPr>
  <p:slideViewPr>
    <p:cSldViewPr>
      <p:cViewPr varScale="1">
        <p:scale>
          <a:sx n="108" d="100"/>
          <a:sy n="108" d="100"/>
        </p:scale>
        <p:origin x="83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85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tiff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60FC1-C18A-41E1-B5B3-73A5F51CC4CD}" type="datetimeFigureOut">
              <a:rPr lang="en-US" smtClean="0"/>
              <a:pPr/>
              <a:t>12/17/20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6F88A-F17F-491B-A558-A5E9980DD5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2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14800" y="4038600"/>
            <a:ext cx="4953000" cy="830884"/>
          </a:xfrm>
        </p:spPr>
        <p:txBody>
          <a:bodyPr>
            <a:norm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>
            <a:lvl1pPr algn="l">
              <a:defRPr sz="3200" b="1" cap="small" spc="0" baseline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môn</a:t>
            </a:r>
            <a:r>
              <a:rPr lang="en-US" dirty="0"/>
              <a:t> </a:t>
            </a:r>
            <a:r>
              <a:rPr lang="en-US" dirty="0" err="1"/>
              <a:t>học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14800" y="4876800"/>
            <a:ext cx="4953000" cy="914400"/>
          </a:xfrm>
        </p:spPr>
        <p:txBody>
          <a:bodyPr>
            <a:normAutofit/>
          </a:bodyPr>
          <a:lstStyle>
            <a:lvl1pPr marL="0" indent="0" algn="l">
              <a:buNone/>
              <a:defRPr sz="2800" b="1" cap="small" spc="0" baseline="0">
                <a:ln w="3175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học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62" y="1847308"/>
            <a:ext cx="3252138" cy="386769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34" y="2464264"/>
            <a:ext cx="1930466" cy="26122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704" y="533400"/>
            <a:ext cx="2298096" cy="14478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900190" y="2054423"/>
            <a:ext cx="3277629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1" cap="none" spc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Conceive</a:t>
            </a:r>
            <a:r>
              <a:rPr lang="en-US" sz="1400" b="1" cap="none" spc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 Design Implement Operate</a:t>
            </a:r>
            <a:endParaRPr lang="en-US" sz="1400" b="1" cap="none" spc="0" dirty="0">
              <a:ln>
                <a:noFill/>
              </a:ln>
              <a:solidFill>
                <a:schemeClr val="bg1"/>
              </a:solidFill>
              <a:effectLst/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820563" y="5864423"/>
            <a:ext cx="2523448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1" cap="all" spc="0" dirty="0" err="1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Thực</a:t>
            </a:r>
            <a:r>
              <a:rPr lang="en-US" sz="1400" b="1" cap="all" spc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 </a:t>
            </a:r>
            <a:r>
              <a:rPr lang="en-US" sz="1400" b="1" cap="all" spc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học</a:t>
            </a:r>
            <a:r>
              <a:rPr lang="en-US" sz="1400" b="1" cap="all" spc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 – </a:t>
            </a:r>
            <a:r>
              <a:rPr lang="en-US" sz="1400" b="1" cap="all" spc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Thực</a:t>
            </a:r>
            <a:r>
              <a:rPr lang="en-US" sz="1400" b="1" cap="all" spc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 </a:t>
            </a:r>
            <a:r>
              <a:rPr lang="en-US" sz="1400" b="1" cap="all" spc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Segoe UI" pitchFamily="34" charset="0"/>
                <a:cs typeface="Segoe UI" pitchFamily="34" charset="0"/>
              </a:rPr>
              <a:t>nghiệp</a:t>
            </a:r>
            <a:endParaRPr lang="en-US" sz="1400" b="1" cap="all" spc="0" dirty="0">
              <a:ln>
                <a:noFill/>
              </a:ln>
              <a:solidFill>
                <a:schemeClr val="bg1"/>
              </a:solidFill>
              <a:effectLst/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6919985" y="6550223"/>
            <a:ext cx="2198615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1" cap="none" spc="0" dirty="0">
                <a:ln>
                  <a:noFill/>
                </a:ln>
                <a:solidFill>
                  <a:srgbClr val="FF3300"/>
                </a:solidFill>
                <a:effectLst/>
                <a:latin typeface="Segoe UI" pitchFamily="34" charset="0"/>
                <a:cs typeface="Segoe UI" pitchFamily="34" charset="0"/>
              </a:rPr>
              <a:t>http://www.poly.edu.vn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114800" y="4876800"/>
            <a:ext cx="4953000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37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563562"/>
          </a:xfrm>
        </p:spPr>
        <p:txBody>
          <a:bodyPr>
            <a:noAutofit/>
          </a:bodyPr>
          <a:lstStyle>
            <a:lvl1pPr algn="r">
              <a:defRPr sz="32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14400"/>
            <a:ext cx="4040188" cy="639762"/>
          </a:xfrm>
        </p:spPr>
        <p:txBody>
          <a:bodyPr anchor="b"/>
          <a:lstStyle>
            <a:lvl1pPr marL="0" indent="0" algn="l">
              <a:buNone/>
              <a:defRPr sz="24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00200"/>
            <a:ext cx="4040188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914400"/>
            <a:ext cx="4041775" cy="639762"/>
          </a:xfrm>
        </p:spPr>
        <p:txBody>
          <a:bodyPr anchor="b"/>
          <a:lstStyle>
            <a:lvl1pPr marL="0" indent="0" algn="l">
              <a:buNone/>
              <a:defRPr sz="24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00200"/>
            <a:ext cx="4041775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45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9196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42089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9635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76594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1BFD7-1BFB-4165-B6C8-93BD150BB7E4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E26-D979-411F-B229-D9F26BAED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00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5426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87362"/>
          </a:xfrm>
        </p:spPr>
        <p:txBody>
          <a:bodyPr>
            <a:noAutofit/>
          </a:bodyPr>
          <a:lstStyle>
            <a:lvl1pPr algn="r">
              <a:defRPr sz="28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257800"/>
          </a:xfrm>
        </p:spPr>
        <p:txBody>
          <a:bodyPr>
            <a:normAutofit/>
          </a:bodyPr>
          <a:lstStyle>
            <a:lvl1pPr marL="342900" indent="-342900">
              <a:buClr>
                <a:srgbClr val="FF5A33"/>
              </a:buClr>
              <a:buFont typeface="Wingdings" pitchFamily="2" charset="2"/>
              <a:buChar char="q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5A33"/>
              </a:buClr>
              <a:buFont typeface="Wingdings" pitchFamily="2" charset="2"/>
              <a:buChar char="v"/>
              <a:defRPr sz="2400">
                <a:latin typeface="Segoe UI" pitchFamily="34" charset="0"/>
                <a:cs typeface="Segoe UI" pitchFamily="34" charset="0"/>
              </a:defRPr>
            </a:lvl2pPr>
            <a:lvl3pPr marL="1143000" indent="-228600">
              <a:buClr>
                <a:srgbClr val="FF5A33"/>
              </a:buClr>
              <a:buFont typeface="Wingdings" pitchFamily="2" charset="2"/>
              <a:buChar char="Ø"/>
              <a:defRPr sz="2000">
                <a:latin typeface="Segoe UI" pitchFamily="34" charset="0"/>
                <a:cs typeface="Segoe UI" pitchFamily="34" charset="0"/>
              </a:defRPr>
            </a:lvl3pPr>
            <a:lvl4pPr marL="1600200" indent="-228600">
              <a:buClr>
                <a:srgbClr val="FF5A33"/>
              </a:buClr>
              <a:buFont typeface="Wingdings" pitchFamily="2" charset="2"/>
              <a:buChar char="ü"/>
              <a:defRPr sz="1800">
                <a:latin typeface="Segoe UI" pitchFamily="34" charset="0"/>
                <a:cs typeface="Segoe UI" pitchFamily="34" charset="0"/>
              </a:defRPr>
            </a:lvl4pPr>
            <a:lvl5pPr marL="2057400" indent="-228600">
              <a:buClr>
                <a:srgbClr val="FF5A33"/>
              </a:buClr>
              <a:buFont typeface="Wingdings" pitchFamily="2" charset="2"/>
              <a:buChar char="§"/>
              <a:defRPr sz="1800"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400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bjectiv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Pictures\PNG\present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7467600" y="2976465"/>
            <a:ext cx="1676400" cy="388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87362"/>
          </a:xfrm>
        </p:spPr>
        <p:txBody>
          <a:bodyPr>
            <a:noAutofit/>
          </a:bodyPr>
          <a:lstStyle>
            <a:lvl1pPr algn="r">
              <a:defRPr sz="28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257800"/>
          </a:xfrm>
        </p:spPr>
        <p:txBody>
          <a:bodyPr>
            <a:normAutofit/>
          </a:bodyPr>
          <a:lstStyle>
            <a:lvl1pPr marL="342900" indent="-342900">
              <a:buClr>
                <a:srgbClr val="FF5A33"/>
              </a:buClr>
              <a:buFont typeface="Wingdings" pitchFamily="2" charset="2"/>
              <a:buChar char="¤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5A33"/>
              </a:buClr>
              <a:buFont typeface="Wingdings" pitchFamily="2" charset="2"/>
              <a:buChar char="v"/>
              <a:defRPr sz="2400">
                <a:latin typeface="Segoe UI" pitchFamily="34" charset="0"/>
                <a:cs typeface="Segoe UI" pitchFamily="34" charset="0"/>
              </a:defRPr>
            </a:lvl2pPr>
            <a:lvl3pPr marL="1143000" indent="-228600">
              <a:buClr>
                <a:srgbClr val="FF5A33"/>
              </a:buClr>
              <a:buFont typeface="Wingdings" pitchFamily="2" charset="2"/>
              <a:buChar char="Ø"/>
              <a:defRPr sz="2000">
                <a:latin typeface="Segoe UI" pitchFamily="34" charset="0"/>
                <a:cs typeface="Segoe UI" pitchFamily="34" charset="0"/>
              </a:defRPr>
            </a:lvl3pPr>
            <a:lvl4pPr marL="1600200" indent="-228600">
              <a:buClr>
                <a:srgbClr val="FF5A33"/>
              </a:buClr>
              <a:buFont typeface="Wingdings" pitchFamily="2" charset="2"/>
              <a:buChar char="ü"/>
              <a:defRPr sz="1800">
                <a:latin typeface="Segoe UI" pitchFamily="34" charset="0"/>
                <a:cs typeface="Segoe UI" pitchFamily="34" charset="0"/>
              </a:defRPr>
            </a:lvl4pPr>
            <a:lvl5pPr marL="2057400" indent="-228600">
              <a:buClr>
                <a:srgbClr val="FF5A33"/>
              </a:buClr>
              <a:buFont typeface="Wingdings" pitchFamily="2" charset="2"/>
              <a:buChar char="§"/>
              <a:defRPr sz="1800"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612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Pictures\PNG\present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7467600" y="2976465"/>
            <a:ext cx="1676400" cy="388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87362"/>
          </a:xfrm>
        </p:spPr>
        <p:txBody>
          <a:bodyPr>
            <a:noAutofit/>
          </a:bodyPr>
          <a:lstStyle>
            <a:lvl1pPr algn="r">
              <a:defRPr sz="28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257800"/>
          </a:xfrm>
        </p:spPr>
        <p:txBody>
          <a:bodyPr>
            <a:normAutofit/>
          </a:bodyPr>
          <a:lstStyle>
            <a:lvl1pPr marL="342900" indent="-342900">
              <a:buClr>
                <a:srgbClr val="FF5A33"/>
              </a:buClr>
              <a:buFont typeface="Wingdings" pitchFamily="2" charset="2"/>
              <a:buChar char="&amp;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5A33"/>
              </a:buClr>
              <a:buFont typeface="Wingdings" pitchFamily="2" charset="2"/>
              <a:buChar char="v"/>
              <a:defRPr sz="2400">
                <a:latin typeface="Segoe UI" pitchFamily="34" charset="0"/>
                <a:cs typeface="Segoe UI" pitchFamily="34" charset="0"/>
              </a:defRPr>
            </a:lvl2pPr>
            <a:lvl3pPr marL="1143000" indent="-228600">
              <a:buClr>
                <a:srgbClr val="FF5A33"/>
              </a:buClr>
              <a:buFont typeface="Wingdings" pitchFamily="2" charset="2"/>
              <a:buChar char="Ø"/>
              <a:defRPr sz="2000">
                <a:latin typeface="Segoe UI" pitchFamily="34" charset="0"/>
                <a:cs typeface="Segoe UI" pitchFamily="34" charset="0"/>
              </a:defRPr>
            </a:lvl3pPr>
            <a:lvl4pPr marL="1600200" indent="-228600">
              <a:buClr>
                <a:srgbClr val="FF5A33"/>
              </a:buClr>
              <a:buFont typeface="Wingdings" pitchFamily="2" charset="2"/>
              <a:buChar char="ü"/>
              <a:defRPr sz="1800">
                <a:latin typeface="Segoe UI" pitchFamily="34" charset="0"/>
                <a:cs typeface="Segoe UI" pitchFamily="34" charset="0"/>
              </a:defRPr>
            </a:lvl4pPr>
            <a:lvl5pPr marL="2057400" indent="-228600">
              <a:buClr>
                <a:srgbClr val="FF5A33"/>
              </a:buClr>
              <a:buFont typeface="Wingdings" pitchFamily="2" charset="2"/>
              <a:buChar char="§"/>
              <a:defRPr sz="1800"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06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Pictures\PNG\present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flipH="1">
            <a:off x="7467600" y="2976465"/>
            <a:ext cx="1676400" cy="388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87362"/>
          </a:xfrm>
        </p:spPr>
        <p:txBody>
          <a:bodyPr>
            <a:noAutofit/>
          </a:bodyPr>
          <a:lstStyle>
            <a:lvl1pPr algn="r">
              <a:defRPr sz="28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257800"/>
          </a:xfrm>
        </p:spPr>
        <p:txBody>
          <a:bodyPr>
            <a:normAutofit/>
          </a:bodyPr>
          <a:lstStyle>
            <a:lvl1pPr marL="342900" indent="-342900">
              <a:buClr>
                <a:srgbClr val="FF5A33"/>
              </a:buClr>
              <a:buFont typeface="Wingdings" pitchFamily="2" charset="2"/>
              <a:buChar char="þ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5A33"/>
              </a:buClr>
              <a:buFont typeface="Wingdings" pitchFamily="2" charset="2"/>
              <a:buChar char="v"/>
              <a:defRPr sz="2400">
                <a:latin typeface="Segoe UI" pitchFamily="34" charset="0"/>
                <a:cs typeface="Segoe UI" pitchFamily="34" charset="0"/>
              </a:defRPr>
            </a:lvl2pPr>
            <a:lvl3pPr marL="1143000" indent="-228600">
              <a:buClr>
                <a:srgbClr val="FF5A33"/>
              </a:buClr>
              <a:buFont typeface="Wingdings" pitchFamily="2" charset="2"/>
              <a:buChar char="Ø"/>
              <a:defRPr sz="2000">
                <a:latin typeface="Segoe UI" pitchFamily="34" charset="0"/>
                <a:cs typeface="Segoe UI" pitchFamily="34" charset="0"/>
              </a:defRPr>
            </a:lvl3pPr>
            <a:lvl4pPr marL="1600200" indent="-228600">
              <a:buClr>
                <a:srgbClr val="FF5A33"/>
              </a:buClr>
              <a:buFont typeface="Wingdings" pitchFamily="2" charset="2"/>
              <a:buChar char="ü"/>
              <a:defRPr sz="1800">
                <a:latin typeface="Segoe UI" pitchFamily="34" charset="0"/>
                <a:cs typeface="Segoe UI" pitchFamily="34" charset="0"/>
              </a:defRPr>
            </a:lvl4pPr>
            <a:lvl5pPr marL="2057400" indent="-228600">
              <a:buClr>
                <a:srgbClr val="FF5A33"/>
              </a:buClr>
              <a:buFont typeface="Wingdings" pitchFamily="2" charset="2"/>
              <a:buChar char="§"/>
              <a:defRPr sz="1800">
                <a:latin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418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ctr">
              <a:defRPr sz="4000" b="1" cap="small" spc="0" baseline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656" y="1219200"/>
            <a:ext cx="2238687" cy="302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840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581400"/>
            <a:ext cx="82296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5122" name="Picture 2" descr="Image result for Dem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295400"/>
            <a:ext cx="640969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690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1BFD7-1BFB-4165-B6C8-93BD150BB7E4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E26-D979-411F-B229-D9F26BAED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624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74638"/>
            <a:ext cx="6629400" cy="492886"/>
          </a:xfrm>
        </p:spPr>
        <p:txBody>
          <a:bodyPr>
            <a:noAutofit/>
          </a:bodyPr>
          <a:lstStyle>
            <a:lvl1pPr algn="r">
              <a:defRPr sz="3200" b="1" cap="small" baseline="0">
                <a:solidFill>
                  <a:srgbClr val="FF5A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14400"/>
            <a:ext cx="4038600" cy="5211763"/>
          </a:xfrm>
        </p:spPr>
        <p:txBody>
          <a:bodyPr/>
          <a:lstStyle>
            <a:lvl1pPr marL="342900" indent="-342900">
              <a:buClr>
                <a:srgbClr val="FF3300"/>
              </a:buClr>
              <a:buFont typeface="Wingdings" pitchFamily="2" charset="2"/>
              <a:buChar char="v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3300"/>
              </a:buClr>
              <a:buFont typeface="Wingdings" pitchFamily="2" charset="2"/>
              <a:buChar char="Ø"/>
              <a:defRPr sz="2400">
                <a:latin typeface="Segoe UI" pitchFamily="34" charset="0"/>
                <a:cs typeface="Segoe UI" pitchFamily="34" charset="0"/>
              </a:defRPr>
            </a:lvl2pPr>
            <a:lvl3pPr>
              <a:defRPr sz="2000">
                <a:latin typeface="Segoe UI" pitchFamily="34" charset="0"/>
                <a:cs typeface="Segoe UI" pitchFamily="34" charset="0"/>
              </a:defRPr>
            </a:lvl3pPr>
            <a:lvl4pPr>
              <a:defRPr sz="1800">
                <a:latin typeface="Segoe UI" pitchFamily="34" charset="0"/>
                <a:cs typeface="Segoe UI" pitchFamily="34" charset="0"/>
              </a:defRPr>
            </a:lvl4pPr>
            <a:lvl5pPr>
              <a:defRPr sz="1800">
                <a:latin typeface="Segoe UI" pitchFamily="34" charset="0"/>
                <a:cs typeface="Segoe U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038600" cy="5211763"/>
          </a:xfrm>
        </p:spPr>
        <p:txBody>
          <a:bodyPr/>
          <a:lstStyle>
            <a:lvl1pPr marL="342900" indent="-342900">
              <a:buClr>
                <a:srgbClr val="FF3300"/>
              </a:buClr>
              <a:buFont typeface="Wingdings" pitchFamily="2" charset="2"/>
              <a:buChar char="v"/>
              <a:defRPr sz="2800">
                <a:latin typeface="Segoe UI" pitchFamily="34" charset="0"/>
                <a:cs typeface="Segoe UI" pitchFamily="34" charset="0"/>
              </a:defRPr>
            </a:lvl1pPr>
            <a:lvl2pPr marL="742950" indent="-285750">
              <a:buClr>
                <a:srgbClr val="FF3300"/>
              </a:buClr>
              <a:buFont typeface="Wingdings" pitchFamily="2" charset="2"/>
              <a:buChar char="Ø"/>
              <a:defRPr sz="2400">
                <a:latin typeface="Segoe UI" pitchFamily="34" charset="0"/>
                <a:cs typeface="Segoe UI" pitchFamily="34" charset="0"/>
              </a:defRPr>
            </a:lvl2pPr>
            <a:lvl3pPr>
              <a:defRPr sz="2000">
                <a:latin typeface="Segoe UI" pitchFamily="34" charset="0"/>
                <a:cs typeface="Segoe UI" pitchFamily="34" charset="0"/>
              </a:defRPr>
            </a:lvl3pPr>
            <a:lvl4pPr>
              <a:defRPr sz="1800">
                <a:latin typeface="Segoe UI" pitchFamily="34" charset="0"/>
                <a:cs typeface="Segoe UI" pitchFamily="34" charset="0"/>
              </a:defRPr>
            </a:lvl4pPr>
            <a:lvl5pPr>
              <a:defRPr sz="1800">
                <a:latin typeface="Segoe UI" pitchFamily="34" charset="0"/>
                <a:cs typeface="Segoe U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2" y="218718"/>
            <a:ext cx="1578588" cy="548806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457200" y="838200"/>
            <a:ext cx="8229600" cy="0"/>
          </a:xfrm>
          <a:prstGeom prst="line">
            <a:avLst/>
          </a:prstGeom>
          <a:ln w="3810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71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8229600" cy="513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1BFD7-1BFB-4165-B6C8-93BD150BB7E4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CEE26-D979-411F-B229-D9F26BAED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1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85" r:id="rId3"/>
    <p:sldLayoutId id="2147483686" r:id="rId4"/>
    <p:sldLayoutId id="2147483687" r:id="rId5"/>
    <p:sldLayoutId id="2147483673" r:id="rId6"/>
    <p:sldLayoutId id="2147483688" r:id="rId7"/>
    <p:sldLayoutId id="2147483689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 cap="small" baseline="0">
          <a:solidFill>
            <a:srgbClr val="FF5A33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Segoe UI" pitchFamily="34" charset="0"/>
          <a:ea typeface="+mj-ea"/>
          <a:cs typeface="Segoe UI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FF3300"/>
        </a:buClr>
        <a:buFont typeface="Wingdings" pitchFamily="2" charset="2"/>
        <a:buChar char="v"/>
        <a:defRPr sz="32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FF3300"/>
        </a:buClr>
        <a:buFont typeface="Wingdings" pitchFamily="2" charset="2"/>
        <a:buChar char="Ø"/>
        <a:defRPr sz="28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FF3300"/>
        </a:buClr>
        <a:buFont typeface="Courier New" pitchFamily="49" charset="0"/>
        <a:buChar char="o"/>
        <a:defRPr sz="24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FF33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Segoe UI" pitchFamily="34" charset="0"/>
          <a:ea typeface="+mn-ea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localhost:3000/product/123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localhost:3000/product/123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://localhost:3000/product?id=123&amp;name=Tao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localhost:3000/produc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opdev.vn/blog/node-js-la-gi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NodeJs</a:t>
            </a:r>
            <a:r>
              <a:rPr lang="en-US" dirty="0"/>
              <a:t> &amp; </a:t>
            </a:r>
            <a:r>
              <a:rPr lang="en-US" dirty="0" err="1"/>
              <a:t>resful</a:t>
            </a:r>
            <a:r>
              <a:rPr lang="en-US" dirty="0"/>
              <a:t> web service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nodejs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86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Tạo</a:t>
            </a:r>
            <a:r>
              <a:rPr lang="en-US" dirty="0"/>
              <a:t> Node server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D20682-EA0F-5C4E-B5D3-22B45158D0F1}"/>
              </a:ext>
            </a:extLst>
          </p:cNvPr>
          <p:cNvSpPr/>
          <p:nvPr/>
        </p:nvSpPr>
        <p:spPr>
          <a:xfrm>
            <a:off x="437420" y="5791200"/>
            <a:ext cx="39821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vi-VN" sz="2400" u="sng" dirty="0">
                <a:solidFill>
                  <a:srgbClr val="FF0000"/>
                </a:solidFill>
              </a:rPr>
              <a:t>Chạy server: </a:t>
            </a:r>
            <a:r>
              <a:rPr lang="vi-VN" sz="2400" b="1" u="sng" dirty="0">
                <a:solidFill>
                  <a:srgbClr val="FF0000"/>
                </a:solidFill>
              </a:rPr>
              <a:t>node serve.js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754DDD-2C50-BF42-8974-06C50A9D2C31}"/>
              </a:ext>
            </a:extLst>
          </p:cNvPr>
          <p:cNvSpPr/>
          <p:nvPr/>
        </p:nvSpPr>
        <p:spPr>
          <a:xfrm>
            <a:off x="457200" y="1063387"/>
            <a:ext cx="16562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vi-VN" sz="2400" dirty="0">
                <a:solidFill>
                  <a:srgbClr val="FF0000"/>
                </a:solidFill>
              </a:rPr>
              <a:t>Tạo server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C76C77-5029-2B4D-AC18-66E5A4409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555096"/>
            <a:ext cx="5905500" cy="1460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44CAFB-4ACC-4A4A-9C35-70B426B86D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0" y="5629592"/>
            <a:ext cx="4229100" cy="787400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14" name="Line Callout 1 (No Border) 13">
            <a:extLst>
              <a:ext uri="{FF2B5EF4-FFF2-40B4-BE49-F238E27FC236}">
                <a16:creationId xmlns:a16="http://schemas.microsoft.com/office/drawing/2014/main" id="{698150B2-5E65-E542-BA2B-97061E6C6FA2}"/>
              </a:ext>
            </a:extLst>
          </p:cNvPr>
          <p:cNvSpPr/>
          <p:nvPr/>
        </p:nvSpPr>
        <p:spPr>
          <a:xfrm>
            <a:off x="846400" y="3325812"/>
            <a:ext cx="3573200" cy="571500"/>
          </a:xfrm>
          <a:prstGeom prst="callout1">
            <a:avLst>
              <a:gd name="adj1" fmla="val 1247"/>
              <a:gd name="adj2" fmla="val -736"/>
              <a:gd name="adj3" fmla="val -230720"/>
              <a:gd name="adj4" fmla="val 42007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Để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dụng</a:t>
            </a:r>
            <a:r>
              <a:rPr lang="en-US" dirty="0">
                <a:solidFill>
                  <a:schemeClr val="bg1"/>
                </a:solidFill>
              </a:rPr>
              <a:t> module ta </a:t>
            </a:r>
            <a:r>
              <a:rPr lang="en-US" dirty="0" err="1">
                <a:solidFill>
                  <a:schemeClr val="bg1"/>
                </a:solidFill>
              </a:rPr>
              <a:t>dùng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hàm</a:t>
            </a:r>
            <a:r>
              <a:rPr lang="en-US" dirty="0">
                <a:solidFill>
                  <a:schemeClr val="bg1"/>
                </a:solidFill>
              </a:rPr>
              <a:t> require()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FB87A8-7980-5745-AA6E-1491D0917934}"/>
              </a:ext>
            </a:extLst>
          </p:cNvPr>
          <p:cNvSpPr/>
          <p:nvPr/>
        </p:nvSpPr>
        <p:spPr>
          <a:xfrm>
            <a:off x="4800600" y="3260398"/>
            <a:ext cx="3581400" cy="6369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ta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 them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cần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4A3590-0253-4540-AAC6-B9DDFEA93EFB}"/>
              </a:ext>
            </a:extLst>
          </p:cNvPr>
          <p:cNvSpPr/>
          <p:nvPr/>
        </p:nvSpPr>
        <p:spPr>
          <a:xfrm>
            <a:off x="2895600" y="4239886"/>
            <a:ext cx="3581400" cy="63691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http </a:t>
            </a:r>
            <a:r>
              <a:rPr lang="en-US" dirty="0" err="1"/>
              <a:t>giúp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server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FAC2E79-BB17-FA4E-9BBF-1DD98CD14D89}"/>
              </a:ext>
            </a:extLst>
          </p:cNvPr>
          <p:cNvCxnSpPr>
            <a:stCxn id="16" idx="0"/>
          </p:cNvCxnSpPr>
          <p:nvPr/>
        </p:nvCxnSpPr>
        <p:spPr>
          <a:xfrm flipH="1" flipV="1">
            <a:off x="2633000" y="3897312"/>
            <a:ext cx="2053300" cy="342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E8CE0E-C76F-9349-92CF-17486B650A56}"/>
              </a:ext>
            </a:extLst>
          </p:cNvPr>
          <p:cNvCxnSpPr>
            <a:stCxn id="16" idx="0"/>
            <a:endCxn id="15" idx="2"/>
          </p:cNvCxnSpPr>
          <p:nvPr/>
        </p:nvCxnSpPr>
        <p:spPr>
          <a:xfrm flipV="1">
            <a:off x="4686300" y="3897312"/>
            <a:ext cx="1905000" cy="342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321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Tạo</a:t>
            </a:r>
            <a:r>
              <a:rPr lang="en-US" dirty="0"/>
              <a:t> Node server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96D493-88AD-C74F-B0B2-5414A0CF5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678" y="1490901"/>
            <a:ext cx="6496316" cy="2252663"/>
          </a:xfrm>
          <a:prstGeom prst="rect">
            <a:avLst/>
          </a:prstGeom>
          <a:ln>
            <a:solidFill>
              <a:srgbClr val="FF9900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716A64-1761-A941-9BBB-6EFDB0767C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4302453"/>
            <a:ext cx="6477000" cy="1828661"/>
          </a:xfrm>
          <a:prstGeom prst="rect">
            <a:avLst/>
          </a:prstGeom>
          <a:ln>
            <a:solidFill>
              <a:srgbClr val="FF9900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4D20682-EA0F-5C4E-B5D3-22B45158D0F1}"/>
              </a:ext>
            </a:extLst>
          </p:cNvPr>
          <p:cNvSpPr/>
          <p:nvPr/>
        </p:nvSpPr>
        <p:spPr>
          <a:xfrm>
            <a:off x="457200" y="3820269"/>
            <a:ext cx="45833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vi-VN" dirty="0">
                <a:solidFill>
                  <a:srgbClr val="FF0000"/>
                </a:solidFill>
              </a:rPr>
              <a:t>Chạy server: </a:t>
            </a:r>
            <a:r>
              <a:rPr lang="vi-VN" b="1" dirty="0">
                <a:solidFill>
                  <a:srgbClr val="FF0000"/>
                </a:solidFill>
              </a:rPr>
              <a:t>npm start hoặc node server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754DDD-2C50-BF42-8974-06C50A9D2C31}"/>
              </a:ext>
            </a:extLst>
          </p:cNvPr>
          <p:cNvSpPr/>
          <p:nvPr/>
        </p:nvSpPr>
        <p:spPr>
          <a:xfrm>
            <a:off x="457200" y="1063387"/>
            <a:ext cx="7924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dirty="0">
                <a:solidFill>
                  <a:srgbClr val="FF0000"/>
                </a:solidFill>
              </a:rPr>
              <a:t>Tạo server với express: </a:t>
            </a:r>
            <a:r>
              <a:rPr lang="vi-VN" dirty="0">
                <a:solidFill>
                  <a:srgbClr val="92D050"/>
                </a:solidFill>
              </a:rPr>
              <a:t>Framework giúp ta xây dựng server hiệu quả hơn</a:t>
            </a:r>
          </a:p>
        </p:txBody>
      </p:sp>
    </p:spTree>
    <p:extLst>
      <p:ext uri="{BB962C8B-B14F-4D97-AF65-F5344CB8AC3E}">
        <p14:creationId xmlns:p14="http://schemas.microsoft.com/office/powerpoint/2010/main" val="3163023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Lifecycle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754DDD-2C50-BF42-8974-06C50A9D2C31}"/>
              </a:ext>
            </a:extLst>
          </p:cNvPr>
          <p:cNvSpPr/>
          <p:nvPr/>
        </p:nvSpPr>
        <p:spPr>
          <a:xfrm>
            <a:off x="457200" y="1337846"/>
            <a:ext cx="2133600" cy="338554"/>
          </a:xfrm>
          <a:prstGeom prst="rect">
            <a:avLst/>
          </a:prstGeom>
          <a:solidFill>
            <a:srgbClr val="F06737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vi-VN" sz="1600" dirty="0">
                <a:solidFill>
                  <a:schemeClr val="bg1"/>
                </a:solidFill>
              </a:rPr>
              <a:t>Chạy Server.js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C14987-0E3E-1340-8DE8-93396F946DF9}"/>
              </a:ext>
            </a:extLst>
          </p:cNvPr>
          <p:cNvSpPr/>
          <p:nvPr/>
        </p:nvSpPr>
        <p:spPr>
          <a:xfrm>
            <a:off x="3620403" y="1337250"/>
            <a:ext cx="1905000" cy="338554"/>
          </a:xfrm>
          <a:prstGeom prst="rect">
            <a:avLst/>
          </a:prstGeom>
          <a:solidFill>
            <a:srgbClr val="F06737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vi-VN" sz="1600" dirty="0">
                <a:solidFill>
                  <a:schemeClr val="bg1"/>
                </a:solidFill>
              </a:rPr>
              <a:t>Start Script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4E022C-8175-EF47-A343-2B8FCF16482F}"/>
              </a:ext>
            </a:extLst>
          </p:cNvPr>
          <p:cNvSpPr/>
          <p:nvPr/>
        </p:nvSpPr>
        <p:spPr>
          <a:xfrm>
            <a:off x="3545218" y="2310825"/>
            <a:ext cx="2055370" cy="584775"/>
          </a:xfrm>
          <a:prstGeom prst="rect">
            <a:avLst/>
          </a:prstGeom>
          <a:solidFill>
            <a:srgbClr val="F06737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/>
            <a:r>
              <a:rPr lang="vi-VN" sz="1600" dirty="0">
                <a:solidFill>
                  <a:schemeClr val="bg1"/>
                </a:solidFill>
              </a:rPr>
              <a:t>Phân tích code, biến</a:t>
            </a:r>
          </a:p>
          <a:p>
            <a:pPr algn="ctr"/>
            <a:r>
              <a:rPr lang="vi-VN" sz="1600" dirty="0">
                <a:solidFill>
                  <a:schemeClr val="bg1"/>
                </a:solidFill>
              </a:rPr>
              <a:t>Và hàm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9B5816-DDCF-3F43-9D60-87EB91DB393C}"/>
              </a:ext>
            </a:extLst>
          </p:cNvPr>
          <p:cNvSpPr/>
          <p:nvPr/>
        </p:nvSpPr>
        <p:spPr>
          <a:xfrm>
            <a:off x="3980256" y="5943600"/>
            <a:ext cx="1736550" cy="338554"/>
          </a:xfrm>
          <a:prstGeom prst="rect">
            <a:avLst/>
          </a:prstGeom>
          <a:solidFill>
            <a:srgbClr val="F06737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vi-VN" sz="1600" dirty="0">
                <a:solidFill>
                  <a:schemeClr val="bg1"/>
                </a:solidFill>
              </a:rPr>
              <a:t>End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9E43FBAF-4DEF-154B-A9DF-34A357682BDA}"/>
              </a:ext>
            </a:extLst>
          </p:cNvPr>
          <p:cNvSpPr/>
          <p:nvPr/>
        </p:nvSpPr>
        <p:spPr>
          <a:xfrm>
            <a:off x="2819400" y="1295400"/>
            <a:ext cx="609600" cy="41118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D30BAFF7-6917-CD48-9024-E9FD4C37D6E1}"/>
              </a:ext>
            </a:extLst>
          </p:cNvPr>
          <p:cNvSpPr/>
          <p:nvPr/>
        </p:nvSpPr>
        <p:spPr>
          <a:xfrm>
            <a:off x="4382403" y="1752600"/>
            <a:ext cx="381000" cy="506632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A90D5C97-C2A7-9D41-9C16-440F5CCBDFFC}"/>
              </a:ext>
            </a:extLst>
          </p:cNvPr>
          <p:cNvSpPr/>
          <p:nvPr/>
        </p:nvSpPr>
        <p:spPr>
          <a:xfrm>
            <a:off x="4419600" y="2971800"/>
            <a:ext cx="381000" cy="506632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0ED65372-35EA-4148-A663-1BDBA680D747}"/>
              </a:ext>
            </a:extLst>
          </p:cNvPr>
          <p:cNvSpPr/>
          <p:nvPr/>
        </p:nvSpPr>
        <p:spPr>
          <a:xfrm>
            <a:off x="4534803" y="5334000"/>
            <a:ext cx="381000" cy="506632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42809511-BADD-8346-A62B-1B492AC748FE}"/>
              </a:ext>
            </a:extLst>
          </p:cNvPr>
          <p:cNvSpPr/>
          <p:nvPr/>
        </p:nvSpPr>
        <p:spPr>
          <a:xfrm>
            <a:off x="5562600" y="4354440"/>
            <a:ext cx="780147" cy="41118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2976B53-A758-1D4E-8771-B827009A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33" t="27396" r="40833" b="35918"/>
          <a:stretch/>
        </p:blipFill>
        <p:spPr>
          <a:xfrm>
            <a:off x="3771900" y="3526440"/>
            <a:ext cx="1676400" cy="1731360"/>
          </a:xfrm>
          <a:prstGeom prst="rect">
            <a:avLst/>
          </a:prstGeom>
          <a:ln>
            <a:solidFill>
              <a:srgbClr val="FF9900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04CEAC7-50AF-9E44-AEBA-977AA1DC3788}"/>
              </a:ext>
            </a:extLst>
          </p:cNvPr>
          <p:cNvSpPr/>
          <p:nvPr/>
        </p:nvSpPr>
        <p:spPr>
          <a:xfrm>
            <a:off x="6477000" y="4236865"/>
            <a:ext cx="2015205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vi-VN" sz="1600" dirty="0">
                <a:solidFill>
                  <a:schemeClr val="bg1"/>
                </a:solidFill>
              </a:rPr>
              <a:t>Lắng nghe và</a:t>
            </a:r>
          </a:p>
          <a:p>
            <a:pPr algn="ctr"/>
            <a:r>
              <a:rPr lang="vi-VN" sz="1600" dirty="0">
                <a:solidFill>
                  <a:schemeClr val="bg1"/>
                </a:solidFill>
              </a:rPr>
              <a:t>Phản hồi sự kiên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7E522D-C03E-5F4B-AEC9-666BC3C8FBCC}"/>
              </a:ext>
            </a:extLst>
          </p:cNvPr>
          <p:cNvSpPr/>
          <p:nvPr/>
        </p:nvSpPr>
        <p:spPr>
          <a:xfrm rot="19845111">
            <a:off x="983344" y="4067587"/>
            <a:ext cx="2133600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vi-VN" sz="1600" dirty="0">
                <a:solidFill>
                  <a:srgbClr val="FF9900"/>
                </a:solidFill>
              </a:rPr>
              <a:t>Ứng dụng nodeJS </a:t>
            </a:r>
          </a:p>
        </p:txBody>
      </p:sp>
    </p:spTree>
    <p:extLst>
      <p:ext uri="{BB962C8B-B14F-4D97-AF65-F5344CB8AC3E}">
        <p14:creationId xmlns:p14="http://schemas.microsoft.com/office/powerpoint/2010/main" val="3297130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Lifecycle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754DDD-2C50-BF42-8974-06C50A9D2C31}"/>
              </a:ext>
            </a:extLst>
          </p:cNvPr>
          <p:cNvSpPr/>
          <p:nvPr/>
        </p:nvSpPr>
        <p:spPr>
          <a:xfrm>
            <a:off x="609600" y="1337846"/>
            <a:ext cx="7696200" cy="1200329"/>
          </a:xfrm>
          <a:prstGeom prst="rect">
            <a:avLst/>
          </a:prstGeom>
          <a:solidFill>
            <a:srgbClr val="F06737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vi-VN" sz="2400" dirty="0">
                <a:solidFill>
                  <a:schemeClr val="bg1"/>
                </a:solidFill>
              </a:rPr>
              <a:t>Một trong những tính năng của NodeJS là Không đồng bộ và điều khiển sự kiện </a:t>
            </a:r>
          </a:p>
          <a:p>
            <a:pPr algn="ctr"/>
            <a:endParaRPr lang="vi-VN" sz="24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6122F95-AB0F-DC43-A74C-4C8D088E4107}"/>
              </a:ext>
            </a:extLst>
          </p:cNvPr>
          <p:cNvSpPr/>
          <p:nvPr/>
        </p:nvSpPr>
        <p:spPr>
          <a:xfrm>
            <a:off x="685800" y="3276600"/>
            <a:ext cx="7696200" cy="280525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chemeClr val="bg1"/>
                </a:solidFill>
              </a:rPr>
              <a:t>Về cơ bản nó có nghĩa là một máy chủ dựa trên Node.js không bao giờ chờ đợi một API để trả về dữ liệu.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chemeClr val="bg1"/>
                </a:solidFill>
              </a:rPr>
              <a:t>Máy chủ chuyển sang API tiếp theo sau khi gọi nó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chemeClr val="bg1"/>
                </a:solidFill>
              </a:rPr>
              <a:t>Cơ chế thông báo của Sự kiện của Node.js giúp máy chủ nhận được phản hồi từ cuộc gọi API trước đó.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vi-VN" sz="2000" dirty="0">
              <a:solidFill>
                <a:schemeClr val="bg1"/>
              </a:solidFill>
            </a:endParaRP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0F6A8060-E796-AC4D-AC93-5B8671C8197A}"/>
              </a:ext>
            </a:extLst>
          </p:cNvPr>
          <p:cNvSpPr/>
          <p:nvPr/>
        </p:nvSpPr>
        <p:spPr>
          <a:xfrm>
            <a:off x="4495800" y="2538175"/>
            <a:ext cx="381000" cy="738425"/>
          </a:xfrm>
          <a:prstGeom prst="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3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Lifecycle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754DDD-2C50-BF42-8974-06C50A9D2C31}"/>
              </a:ext>
            </a:extLst>
          </p:cNvPr>
          <p:cNvSpPr/>
          <p:nvPr/>
        </p:nvSpPr>
        <p:spPr>
          <a:xfrm>
            <a:off x="2888456" y="964464"/>
            <a:ext cx="2819400" cy="46166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vi-VN" sz="2400" dirty="0">
                <a:solidFill>
                  <a:schemeClr val="bg1"/>
                </a:solidFill>
              </a:rPr>
              <a:t>Callback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6122F95-AB0F-DC43-A74C-4C8D088E4107}"/>
              </a:ext>
            </a:extLst>
          </p:cNvPr>
          <p:cNvSpPr/>
          <p:nvPr/>
        </p:nvSpPr>
        <p:spPr>
          <a:xfrm>
            <a:off x="267888" y="1993012"/>
            <a:ext cx="4030267" cy="496931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>
                <a:solidFill>
                  <a:schemeClr val="bg1"/>
                </a:solidFill>
              </a:rPr>
              <a:t>Blocking code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9FC5D8-0D1B-FD4D-8AF8-EADC683056A2}"/>
              </a:ext>
            </a:extLst>
          </p:cNvPr>
          <p:cNvSpPr/>
          <p:nvPr/>
        </p:nvSpPr>
        <p:spPr>
          <a:xfrm>
            <a:off x="4952999" y="1981200"/>
            <a:ext cx="3840163" cy="496931"/>
          </a:xfrm>
          <a:prstGeom prst="rect">
            <a:avLst/>
          </a:prstGeom>
          <a:solidFill>
            <a:srgbClr val="F06737"/>
          </a:solidFill>
          <a:ln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>
                <a:solidFill>
                  <a:schemeClr val="bg1"/>
                </a:solidFill>
              </a:rPr>
              <a:t>Non-Blocking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607445-72A7-CA4F-9158-A46B2DC27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7" y="5007608"/>
            <a:ext cx="3998119" cy="760033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403AD9-0C52-3A4B-91F4-0C02ACF5D4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2788685"/>
            <a:ext cx="3840163" cy="1693880"/>
          </a:xfrm>
          <a:prstGeom prst="rect">
            <a:avLst/>
          </a:prstGeom>
          <a:ln>
            <a:solidFill>
              <a:srgbClr val="FF5A33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DFB69E-0922-6F42-8E3C-D57EAEB1B3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99" y="5011232"/>
            <a:ext cx="3840164" cy="716468"/>
          </a:xfrm>
          <a:prstGeom prst="rect">
            <a:avLst/>
          </a:prstGeom>
          <a:ln>
            <a:solidFill>
              <a:srgbClr val="FF5A33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0F0FCD3-ED88-C242-B12A-783D25BFEA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96" y="3056826"/>
            <a:ext cx="4013200" cy="1244600"/>
          </a:xfrm>
          <a:prstGeom prst="rect">
            <a:avLst/>
          </a:prstGeom>
          <a:ln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3556436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Lifecycle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754DDD-2C50-BF42-8974-06C50A9D2C31}"/>
              </a:ext>
            </a:extLst>
          </p:cNvPr>
          <p:cNvSpPr/>
          <p:nvPr/>
        </p:nvSpPr>
        <p:spPr>
          <a:xfrm>
            <a:off x="2888456" y="964464"/>
            <a:ext cx="2819400" cy="46166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vi-VN" sz="2400" dirty="0">
                <a:solidFill>
                  <a:schemeClr val="bg1"/>
                </a:solidFill>
                <a:ea typeface="Segoe UI Historic" panose="020B0502040204020203" pitchFamily="34" charset="0"/>
                <a:cs typeface="Segoe UI Historic" panose="020B0502040204020203" pitchFamily="34" charset="0"/>
              </a:rPr>
              <a:t>Callback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86918C-D601-D946-BE2A-46572275AB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50" b="8615"/>
          <a:stretch/>
        </p:blipFill>
        <p:spPr>
          <a:xfrm>
            <a:off x="271461" y="3967453"/>
            <a:ext cx="3751276" cy="2738147"/>
          </a:xfrm>
          <a:prstGeom prst="rect">
            <a:avLst/>
          </a:prstGeom>
          <a:ln>
            <a:solidFill>
              <a:srgbClr val="53B543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C5840E-F479-4D4D-97FB-AA4BA53D74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r="23333" b="14941"/>
          <a:stretch/>
        </p:blipFill>
        <p:spPr>
          <a:xfrm>
            <a:off x="304800" y="1509907"/>
            <a:ext cx="4358877" cy="2226420"/>
          </a:xfrm>
          <a:prstGeom prst="rect">
            <a:avLst/>
          </a:prstGeom>
          <a:ln>
            <a:solidFill>
              <a:srgbClr val="53B543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531AC37-1F89-CA46-90CD-2C7D1F46FA7F}"/>
              </a:ext>
            </a:extLst>
          </p:cNvPr>
          <p:cNvSpPr/>
          <p:nvPr/>
        </p:nvSpPr>
        <p:spPr>
          <a:xfrm>
            <a:off x="4298156" y="3967453"/>
            <a:ext cx="4693444" cy="271862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>
                <a:solidFill>
                  <a:schemeClr val="bg1"/>
                </a:solidFill>
              </a:rPr>
              <a:t>Vì Process B không cần chờ Process A thực hiện xong để B chạy, nên cần có hàm callback để khi B chạy xong thì A biết để đón bắt xử lý kết quả do B trả về </a:t>
            </a:r>
          </a:p>
          <a:p>
            <a:pPr>
              <a:lnSpc>
                <a:spcPct val="150000"/>
              </a:lnSpc>
            </a:pPr>
            <a:endParaRPr lang="vi-V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vi-V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14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14A77-B490-4445-B095-09FEB535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NodeJS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1A890-D3B9-CB45-9702-4B2DF23C2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Router</a:t>
            </a:r>
            <a:r>
              <a:rPr lang="vi-VN" sz="3200" dirty="0"/>
              <a:t> là phương thức khai báo để đáp lại requrest từ client</a:t>
            </a:r>
          </a:p>
          <a:p>
            <a:pPr>
              <a:lnSpc>
                <a:spcPct val="150000"/>
              </a:lnSpc>
            </a:pPr>
            <a:r>
              <a:rPr lang="vi-VN" sz="3200" dirty="0"/>
              <a:t>Định nghĩa URL cho trang web mà người dùng sẽ tương tác.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4784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NodeJS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5F0DA68-CB30-BC45-ACA4-737D9F936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30374"/>
            <a:ext cx="7010400" cy="55276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B23F335-2D9D-444E-BE2A-C08771EFE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00" y="1330373"/>
            <a:ext cx="3873500" cy="1358900"/>
          </a:xfrm>
          <a:prstGeom prst="rect">
            <a:avLst/>
          </a:prstGeom>
          <a:ln>
            <a:solidFill>
              <a:srgbClr val="FF99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DD2B6C5-B1A9-3B46-8690-C599F1C854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692" y="2888073"/>
            <a:ext cx="3898900" cy="1397000"/>
          </a:xfrm>
          <a:prstGeom prst="rect">
            <a:avLst/>
          </a:prstGeom>
          <a:ln>
            <a:solidFill>
              <a:srgbClr val="FF99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7AF6AA-CBEE-E545-B950-C35D229FB9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384" y="5721602"/>
            <a:ext cx="3381034" cy="1087467"/>
          </a:xfrm>
          <a:prstGeom prst="rect">
            <a:avLst/>
          </a:prstGeom>
          <a:ln>
            <a:solidFill>
              <a:srgbClr val="FF9900"/>
            </a:solidFill>
          </a:ln>
        </p:spPr>
      </p:pic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8BA0ACE2-475C-154D-A01C-94823EAB3591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09800" y="1485310"/>
            <a:ext cx="3733800" cy="140276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6F2542E0-D7D8-8B4B-994A-B61E45DD17F8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09801" y="3091675"/>
            <a:ext cx="4257847" cy="946584"/>
          </a:xfrm>
          <a:prstGeom prst="curvedConnector3">
            <a:avLst>
              <a:gd name="adj1" fmla="val 50000"/>
            </a:avLst>
          </a:prstGeom>
          <a:ln>
            <a:solidFill>
              <a:srgbClr val="FF99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80D541A5-0FDD-F44C-9F04-F4B2992CDE7B}"/>
              </a:ext>
            </a:extLst>
          </p:cNvPr>
          <p:cNvCxnSpPr>
            <a:cxnSpLocks/>
          </p:cNvCxnSpPr>
          <p:nvPr/>
        </p:nvCxnSpPr>
        <p:spPr>
          <a:xfrm rot="10800000">
            <a:off x="2209800" y="5080716"/>
            <a:ext cx="3733802" cy="786687"/>
          </a:xfrm>
          <a:prstGeom prst="curvedConnector3">
            <a:avLst>
              <a:gd name="adj1" fmla="val 50000"/>
            </a:avLst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9F556ED3-130F-8045-BD70-567DE8FCAA78}"/>
              </a:ext>
            </a:extLst>
          </p:cNvPr>
          <p:cNvSpPr/>
          <p:nvPr/>
        </p:nvSpPr>
        <p:spPr>
          <a:xfrm>
            <a:off x="568367" y="869833"/>
            <a:ext cx="4079963" cy="4630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vi-VN" dirty="0">
                <a:solidFill>
                  <a:srgbClr val="00B050"/>
                </a:solidFill>
              </a:rPr>
              <a:t>Một số định nghĩa router thường dùng</a:t>
            </a:r>
            <a:endParaRPr lang="en-US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168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09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Phần</a:t>
            </a:r>
            <a:r>
              <a:rPr lang="en-US" dirty="0"/>
              <a:t> 2: request &amp; response</a:t>
            </a:r>
          </a:p>
        </p:txBody>
      </p:sp>
    </p:spTree>
    <p:extLst>
      <p:ext uri="{BB962C8B-B14F-4D97-AF65-F5344CB8AC3E}">
        <p14:creationId xmlns:p14="http://schemas.microsoft.com/office/powerpoint/2010/main" val="819076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/>
              <a:t>Nắm được các khái niệm cơ bản về NodeJS</a:t>
            </a:r>
          </a:p>
          <a:p>
            <a:pPr>
              <a:lnSpc>
                <a:spcPct val="150000"/>
              </a:lnSpc>
            </a:pPr>
            <a:r>
              <a:rPr lang="vi-VN" dirty="0"/>
              <a:t>Thực hiện tạo project với NodeJS</a:t>
            </a:r>
          </a:p>
          <a:p>
            <a:pPr>
              <a:lnSpc>
                <a:spcPct val="150000"/>
              </a:lnSpc>
            </a:pPr>
            <a:r>
              <a:rPr lang="vi-VN" dirty="0"/>
              <a:t>Sử dụng được các hàm và đối tượng cơ bản trong NodeJS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640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Request &amp; Response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Là</a:t>
            </a:r>
            <a:r>
              <a:rPr lang="en-US" dirty="0"/>
              <a:t> 2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(Request)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phản</a:t>
            </a:r>
            <a:r>
              <a:rPr lang="en-US" dirty="0"/>
              <a:t> </a:t>
            </a:r>
            <a:r>
              <a:rPr lang="en-US" dirty="0" err="1"/>
              <a:t>hồi</a:t>
            </a:r>
            <a:r>
              <a:rPr lang="en-US" dirty="0"/>
              <a:t>(Response)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HTTP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6D9960-0DFF-1C43-B631-881783199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200400"/>
            <a:ext cx="4711700" cy="17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430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366BC-80FB-D44B-BE90-D0B4FB427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Request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1B8D3-08E1-B940-8793-6CB2D844D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Đối</a:t>
            </a:r>
            <a:r>
              <a:rPr lang="en-US" b="1" dirty="0"/>
              <a:t> </a:t>
            </a:r>
            <a:r>
              <a:rPr lang="en-US" b="1" dirty="0" err="1"/>
              <a:t>tượng</a:t>
            </a:r>
            <a:r>
              <a:rPr lang="en-US" b="1" dirty="0"/>
              <a:t> Request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>
                <a:solidFill>
                  <a:srgbClr val="92D050"/>
                </a:solidFill>
              </a:rPr>
              <a:t>req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callback function </a:t>
            </a:r>
            <a:r>
              <a:rPr lang="en-US" dirty="0" err="1"/>
              <a:t>của</a:t>
            </a:r>
            <a:r>
              <a:rPr lang="en-US" dirty="0"/>
              <a:t> route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Giúp</a:t>
            </a:r>
            <a:r>
              <a:rPr lang="en-US" dirty="0"/>
              <a:t> ta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phía</a:t>
            </a:r>
            <a:r>
              <a:rPr lang="en-US" dirty="0"/>
              <a:t> client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23605D-32A2-BB42-BBC8-8A1DDA4AFC36}"/>
              </a:ext>
            </a:extLst>
          </p:cNvPr>
          <p:cNvSpPr/>
          <p:nvPr/>
        </p:nvSpPr>
        <p:spPr>
          <a:xfrm>
            <a:off x="838200" y="2480608"/>
            <a:ext cx="7848600" cy="19389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// GET 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https://localhost:3000/product/123</a:t>
            </a:r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 </a:t>
            </a:r>
          </a:p>
          <a:p>
            <a:pPr fontAlgn="base"/>
            <a:r>
              <a:rPr lang="en-US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app.get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(‘product/:id', (</a:t>
            </a:r>
            <a:r>
              <a:rPr lang="en-US" sz="2400" dirty="0" err="1">
                <a:solidFill>
                  <a:srgbClr val="92D050"/>
                </a:solidFill>
                <a:latin typeface="Consolas" panose="020B0609020204030204" pitchFamily="49" charset="0"/>
              </a:rPr>
              <a:t>req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, res) =&gt; {</a:t>
            </a:r>
          </a:p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  </a:t>
            </a:r>
            <a:r>
              <a:rPr lang="en-US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req.params.id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) // "123"</a:t>
            </a:r>
          </a:p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})</a:t>
            </a:r>
            <a:endParaRPr lang="en-US" sz="2400" b="0" i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288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366BC-80FB-D44B-BE90-D0B4FB427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Request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1B8D3-08E1-B940-8793-6CB2D844D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dirty="0" err="1"/>
              <a:t>Đối</a:t>
            </a:r>
            <a:r>
              <a:rPr lang="en-US" b="1" dirty="0"/>
              <a:t> </a:t>
            </a:r>
            <a:r>
              <a:rPr lang="en-US" b="1" dirty="0" err="1"/>
              <a:t>tượng</a:t>
            </a:r>
            <a:r>
              <a:rPr lang="en-US" b="1" dirty="0"/>
              <a:t> Request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client</a:t>
            </a:r>
          </a:p>
          <a:p>
            <a:pPr>
              <a:lnSpc>
                <a:spcPct val="150000"/>
              </a:lnSpc>
            </a:pPr>
            <a:r>
              <a:rPr lang="vi-VN" dirty="0"/>
              <a:t>Có 3 cách để chúng ta nhận dữ liệu từ người dùng</a:t>
            </a:r>
          </a:p>
          <a:p>
            <a:pPr lvl="1">
              <a:lnSpc>
                <a:spcPct val="150000"/>
              </a:lnSpc>
            </a:pPr>
            <a:r>
              <a:rPr lang="vi-VN" b="1" dirty="0"/>
              <a:t>Req.params</a:t>
            </a:r>
          </a:p>
          <a:p>
            <a:pPr lvl="1">
              <a:lnSpc>
                <a:spcPct val="150000"/>
              </a:lnSpc>
            </a:pPr>
            <a:r>
              <a:rPr lang="vi-VN" b="1" dirty="0"/>
              <a:t>Req.query</a:t>
            </a:r>
          </a:p>
          <a:p>
            <a:pPr lvl="1">
              <a:lnSpc>
                <a:spcPct val="150000"/>
              </a:lnSpc>
            </a:pPr>
            <a:r>
              <a:rPr lang="vi-VN" b="1" dirty="0"/>
              <a:t>Req.body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1483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366BC-80FB-D44B-BE90-D0B4FB427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Request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1B8D3-08E1-B940-8793-6CB2D844D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vi-VN" b="1" dirty="0"/>
              <a:t>Req.params</a:t>
            </a:r>
          </a:p>
          <a:p>
            <a:pPr>
              <a:lnSpc>
                <a:spcPct val="150000"/>
              </a:lnSpc>
            </a:pPr>
            <a:endParaRPr lang="vi-VN" b="1" dirty="0"/>
          </a:p>
          <a:p>
            <a:pPr>
              <a:lnSpc>
                <a:spcPct val="150000"/>
              </a:lnSpc>
            </a:pPr>
            <a:endParaRPr lang="vi-VN" b="1" dirty="0"/>
          </a:p>
          <a:p>
            <a:pPr>
              <a:lnSpc>
                <a:spcPct val="150000"/>
              </a:lnSpc>
            </a:pPr>
            <a:endParaRPr lang="vi-VN" b="1" dirty="0"/>
          </a:p>
          <a:p>
            <a:pPr marL="0" indent="0">
              <a:lnSpc>
                <a:spcPct val="150000"/>
              </a:lnSpc>
              <a:buNone/>
            </a:pPr>
            <a:endParaRPr lang="vi-VN" b="1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4B641C-78A8-F742-A88E-5B8FBEE5F12E}"/>
              </a:ext>
            </a:extLst>
          </p:cNvPr>
          <p:cNvSpPr/>
          <p:nvPr/>
        </p:nvSpPr>
        <p:spPr>
          <a:xfrm>
            <a:off x="647700" y="2438400"/>
            <a:ext cx="7848600" cy="19389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// GET 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https://localhost:3000/product/123</a:t>
            </a:r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 </a:t>
            </a:r>
          </a:p>
          <a:p>
            <a:pPr fontAlgn="base"/>
            <a:r>
              <a:rPr lang="en-US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app.get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(‘product/:id', (</a:t>
            </a:r>
            <a:r>
              <a:rPr lang="en-US" sz="2400" dirty="0" err="1">
                <a:solidFill>
                  <a:srgbClr val="92D050"/>
                </a:solidFill>
                <a:latin typeface="Consolas" panose="020B0609020204030204" pitchFamily="49" charset="0"/>
              </a:rPr>
              <a:t>req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, res) =&gt; {</a:t>
            </a:r>
          </a:p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  </a:t>
            </a:r>
            <a:r>
              <a:rPr lang="en-US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req.params.id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) // "123"</a:t>
            </a:r>
          </a:p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})</a:t>
            </a:r>
            <a:endParaRPr lang="en-US" sz="2400" b="0" i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7183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366BC-80FB-D44B-BE90-D0B4FB427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Request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1B8D3-08E1-B940-8793-6CB2D844D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vi-VN" b="1" dirty="0"/>
              <a:t>Req.query</a:t>
            </a:r>
          </a:p>
          <a:p>
            <a:pPr marL="0" indent="0">
              <a:lnSpc>
                <a:spcPct val="150000"/>
              </a:lnSpc>
              <a:buNone/>
            </a:pPr>
            <a:endParaRPr lang="vi-VN" b="1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AA19EE-1A66-544B-895E-5AFB048763AB}"/>
              </a:ext>
            </a:extLst>
          </p:cNvPr>
          <p:cNvSpPr/>
          <p:nvPr/>
        </p:nvSpPr>
        <p:spPr>
          <a:xfrm>
            <a:off x="1733550" y="1828800"/>
            <a:ext cx="5676900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http://localhost:3000/product?id=123&amp;name=</a:t>
            </a:r>
            <a:r>
              <a:rPr lang="en-US" u="sng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Tao</a:t>
            </a:r>
            <a:r>
              <a:rPr lang="en-US" u="sng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My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1C4649-9EE6-C049-BAB7-F6B736FA4FFD}"/>
              </a:ext>
            </a:extLst>
          </p:cNvPr>
          <p:cNvSpPr/>
          <p:nvPr/>
        </p:nvSpPr>
        <p:spPr>
          <a:xfrm>
            <a:off x="1219200" y="2784038"/>
            <a:ext cx="6705600" cy="1200329"/>
          </a:xfrm>
          <a:prstGeom prst="rect">
            <a:avLst/>
          </a:prstGeom>
          <a:ln>
            <a:solidFill>
              <a:srgbClr val="92D050"/>
            </a:solidFill>
          </a:ln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app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get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/product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req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next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=&gt;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{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console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log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req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query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send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&lt;p&gt;</a:t>
            </a:r>
            <a:r>
              <a:rPr lang="en-US" dirty="0" err="1">
                <a:solidFill>
                  <a:srgbClr val="448C27"/>
                </a:solidFill>
                <a:latin typeface="Menlo" panose="020B0609030804020204" pitchFamily="49" charset="0"/>
              </a:rPr>
              <a:t>Đây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448C27"/>
                </a:solidFill>
                <a:latin typeface="Menlo" panose="020B0609030804020204" pitchFamily="49" charset="0"/>
              </a:rPr>
              <a:t>là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448C27"/>
                </a:solidFill>
                <a:latin typeface="Menlo" panose="020B0609030804020204" pitchFamily="49" charset="0"/>
              </a:rPr>
              <a:t>trang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 Product&lt;/p&gt;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}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FC4245-FA9A-6A41-AC81-B9B90DBC9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75" y="4597121"/>
            <a:ext cx="8077200" cy="1790700"/>
          </a:xfrm>
          <a:prstGeom prst="rect">
            <a:avLst/>
          </a:prstGeom>
          <a:ln>
            <a:solidFill>
              <a:srgbClr val="92D050"/>
            </a:solidFill>
          </a:ln>
        </p:spPr>
      </p:pic>
      <p:sp>
        <p:nvSpPr>
          <p:cNvPr id="10" name="Down Arrow 9">
            <a:extLst>
              <a:ext uri="{FF2B5EF4-FFF2-40B4-BE49-F238E27FC236}">
                <a16:creationId xmlns:a16="http://schemas.microsoft.com/office/drawing/2014/main" id="{13E6F487-E155-394D-9470-CBADDA8C286B}"/>
              </a:ext>
            </a:extLst>
          </p:cNvPr>
          <p:cNvSpPr/>
          <p:nvPr/>
        </p:nvSpPr>
        <p:spPr>
          <a:xfrm>
            <a:off x="4191000" y="2198132"/>
            <a:ext cx="381000" cy="585906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6804E65E-C7CF-FA47-AC0B-9C6C7D987012}"/>
              </a:ext>
            </a:extLst>
          </p:cNvPr>
          <p:cNvSpPr/>
          <p:nvPr/>
        </p:nvSpPr>
        <p:spPr>
          <a:xfrm>
            <a:off x="4267200" y="3962400"/>
            <a:ext cx="381000" cy="585906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599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366BC-80FB-D44B-BE90-D0B4FB427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Request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1B8D3-08E1-B940-8793-6CB2D844D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vi-VN" b="1" dirty="0"/>
              <a:t>Req.body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D044CE-6597-C54A-B88A-0E1506B9AE4E}"/>
              </a:ext>
            </a:extLst>
          </p:cNvPr>
          <p:cNvSpPr/>
          <p:nvPr/>
        </p:nvSpPr>
        <p:spPr>
          <a:xfrm>
            <a:off x="609600" y="1701641"/>
            <a:ext cx="8458200" cy="48013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const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express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require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express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var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bodyParser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require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body-parser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const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app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express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const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port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9C5D27"/>
                </a:solidFill>
                <a:latin typeface="Menlo" panose="020B0609030804020204" pitchFamily="49" charset="0"/>
              </a:rPr>
              <a:t>3000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// parsing application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app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use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bodyParser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urlencoded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())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//form-</a:t>
            </a:r>
            <a:r>
              <a:rPr lang="en-US" i="1" dirty="0" err="1">
                <a:solidFill>
                  <a:srgbClr val="AAAAAA"/>
                </a:solidFill>
                <a:latin typeface="Menlo" panose="020B0609030804020204" pitchFamily="49" charset="0"/>
              </a:rPr>
              <a:t>urlencoded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i="1" dirty="0">
                <a:solidFill>
                  <a:srgbClr val="AAAAAA"/>
                </a:solidFill>
                <a:latin typeface="Menlo" panose="020B0609030804020204" pitchFamily="49" charset="0"/>
              </a:rPr>
              <a:t>//router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app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get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/add-product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req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next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=&gt;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{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send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&lt;form action="/product" method="POST"&gt;&lt;input type="text" name="</a:t>
            </a:r>
            <a:r>
              <a:rPr lang="en-US" dirty="0" err="1">
                <a:solidFill>
                  <a:srgbClr val="448C27"/>
                </a:solidFill>
                <a:latin typeface="Menlo" panose="020B0609030804020204" pitchFamily="49" charset="0"/>
              </a:rPr>
              <a:t>productName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"&gt;&lt;button type="submit"&gt;Add Product&lt;/button&gt;&lt;/form&gt;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}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app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post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/product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req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,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AA3731"/>
                </a:solidFill>
                <a:latin typeface="Menlo" panose="020B0609030804020204" pitchFamily="49" charset="0"/>
              </a:rPr>
              <a:t>next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A3E9D"/>
                </a:solidFill>
                <a:latin typeface="Menlo" panose="020B0609030804020204" pitchFamily="49" charset="0"/>
              </a:rPr>
              <a:t>=&gt;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{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console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log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req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body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7A3E9D"/>
                </a:solidFill>
                <a:latin typeface="Menlo" panose="020B0609030804020204" pitchFamily="49" charset="0"/>
              </a:rPr>
              <a:t>res</a:t>
            </a:r>
            <a:r>
              <a:rPr lang="en-US" dirty="0" err="1">
                <a:solidFill>
                  <a:srgbClr val="777777"/>
                </a:solidFill>
                <a:latin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AA3731"/>
                </a:solidFill>
                <a:latin typeface="Menlo" panose="020B0609030804020204" pitchFamily="49" charset="0"/>
              </a:rPr>
              <a:t>send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‘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&lt;p&gt;</a:t>
            </a:r>
            <a:r>
              <a:rPr lang="en-US" dirty="0" err="1">
                <a:solidFill>
                  <a:srgbClr val="448C27"/>
                </a:solidFill>
                <a:latin typeface="Menlo" panose="020B0609030804020204" pitchFamily="49" charset="0"/>
              </a:rPr>
              <a:t>Đã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448C27"/>
                </a:solidFill>
                <a:latin typeface="Menlo" panose="020B0609030804020204" pitchFamily="49" charset="0"/>
              </a:rPr>
              <a:t>thực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448C27"/>
                </a:solidFill>
                <a:latin typeface="Menlo" panose="020B0609030804020204" pitchFamily="49" charset="0"/>
              </a:rPr>
              <a:t>hiện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448C27"/>
                </a:solidFill>
                <a:latin typeface="Menlo" panose="020B0609030804020204" pitchFamily="49" charset="0"/>
              </a:rPr>
              <a:t>thêm</a:t>
            </a:r>
            <a:r>
              <a:rPr lang="en-US" dirty="0">
                <a:solidFill>
                  <a:srgbClr val="448C27"/>
                </a:solidFill>
                <a:latin typeface="Menlo" panose="020B0609030804020204" pitchFamily="49" charset="0"/>
              </a:rPr>
              <a:t> Product&lt;/p&gt;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'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dirty="0">
              <a:solidFill>
                <a:srgbClr val="333333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}</a:t>
            </a:r>
            <a:r>
              <a:rPr lang="en-US" dirty="0">
                <a:solidFill>
                  <a:srgbClr val="333333"/>
                </a:solidFill>
                <a:latin typeface="Menlo" panose="020B0609030804020204" pitchFamily="49" charset="0"/>
              </a:rPr>
              <a:t>)</a:t>
            </a:r>
            <a:r>
              <a:rPr lang="en-US" dirty="0">
                <a:solidFill>
                  <a:srgbClr val="777777"/>
                </a:solidFill>
                <a:latin typeface="Menlo" panose="020B0609030804020204" pitchFamily="49" charset="0"/>
              </a:rPr>
              <a:t>;</a:t>
            </a:r>
            <a:endParaRPr lang="en-US" b="0" dirty="0">
              <a:solidFill>
                <a:srgbClr val="333333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2889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366BC-80FB-D44B-BE90-D0B4FB427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Response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1B8D3-08E1-B940-8793-6CB2D844D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Đối</a:t>
            </a:r>
            <a:r>
              <a:rPr lang="en-US" b="1" dirty="0"/>
              <a:t> </a:t>
            </a:r>
            <a:r>
              <a:rPr lang="en-US" b="1" dirty="0" err="1"/>
              <a:t>tượng</a:t>
            </a:r>
            <a:r>
              <a:rPr lang="en-US" b="1" dirty="0"/>
              <a:t> Request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res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callback function </a:t>
            </a:r>
            <a:r>
              <a:rPr lang="en-US" dirty="0" err="1"/>
              <a:t>của</a:t>
            </a:r>
            <a:r>
              <a:rPr lang="en-US" dirty="0"/>
              <a:t> route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vi-VN" dirty="0"/>
              <a:t>Giúp chúng ta một cách thức đơn giản để phản hồi các yêu cầu HTTP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23605D-32A2-BB42-BBC8-8A1DDA4AFC36}"/>
              </a:ext>
            </a:extLst>
          </p:cNvPr>
          <p:cNvSpPr/>
          <p:nvPr/>
        </p:nvSpPr>
        <p:spPr>
          <a:xfrm>
            <a:off x="838200" y="2726204"/>
            <a:ext cx="7848600" cy="212365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// GET 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https://localhost:3000/product</a:t>
            </a:r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fontAlgn="base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 </a:t>
            </a:r>
          </a:p>
          <a:p>
            <a:pPr fontAlgn="base"/>
            <a:r>
              <a:rPr lang="en-US" sz="2800" dirty="0" err="1"/>
              <a:t>app.get</a:t>
            </a:r>
            <a:r>
              <a:rPr lang="en-US" sz="2800" dirty="0"/>
              <a:t>(‘/product', (</a:t>
            </a:r>
            <a:r>
              <a:rPr lang="en-US" sz="2800" dirty="0" err="1"/>
              <a:t>req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res</a:t>
            </a:r>
            <a:r>
              <a:rPr lang="en-US" sz="2800" dirty="0"/>
              <a:t>) =&gt; {</a:t>
            </a:r>
          </a:p>
          <a:p>
            <a:pPr fontAlgn="base"/>
            <a:r>
              <a:rPr lang="en-US" sz="2800" dirty="0"/>
              <a:t>  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res.render</a:t>
            </a:r>
            <a:r>
              <a:rPr lang="en-US" sz="2800" dirty="0"/>
              <a:t>(</a:t>
            </a:r>
            <a:r>
              <a:rPr lang="en-US" sz="2800" dirty="0" err="1"/>
              <a:t>product.html</a:t>
            </a:r>
            <a:r>
              <a:rPr lang="en-US" sz="2800" dirty="0"/>
              <a:t>', {name: ‘Tao My'});</a:t>
            </a:r>
          </a:p>
          <a:p>
            <a:pPr fontAlgn="base"/>
            <a:r>
              <a:rPr lang="en-US" sz="2800" dirty="0"/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0538598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54D27-353F-AC4E-999D-74A261474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Response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4355C-2EB0-E74F-8D50-56013D318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response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dung</a:t>
            </a:r>
          </a:p>
          <a:p>
            <a:pPr lvl="1">
              <a:lnSpc>
                <a:spcPct val="150000"/>
              </a:lnSpc>
            </a:pPr>
            <a:r>
              <a:rPr lang="en-US" b="1" dirty="0" err="1"/>
              <a:t>res.send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 err="1"/>
              <a:t>res.json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 err="1"/>
              <a:t>res.status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 err="1"/>
              <a:t>res.redirect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 err="1"/>
              <a:t>res.render</a:t>
            </a:r>
            <a:endParaRPr lang="en-US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9321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383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Sumarry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NodeJS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?</a:t>
            </a:r>
          </a:p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endParaRPr lang="en-US" dirty="0"/>
          </a:p>
          <a:p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NodeJS</a:t>
            </a:r>
          </a:p>
          <a:p>
            <a:r>
              <a:rPr lang="en-US" dirty="0" err="1"/>
              <a:t>Tạo</a:t>
            </a:r>
            <a:r>
              <a:rPr lang="en-US" dirty="0"/>
              <a:t> node server</a:t>
            </a:r>
          </a:p>
          <a:p>
            <a:r>
              <a:rPr lang="en-US" dirty="0"/>
              <a:t>Router</a:t>
            </a:r>
          </a:p>
          <a:p>
            <a:r>
              <a:rPr lang="en-US" dirty="0"/>
              <a:t>Request &amp; Response</a:t>
            </a:r>
          </a:p>
        </p:txBody>
      </p:sp>
    </p:spTree>
    <p:extLst>
      <p:ext uri="{BB962C8B-B14F-4D97-AF65-F5344CB8AC3E}">
        <p14:creationId xmlns:p14="http://schemas.microsoft.com/office/powerpoint/2010/main" val="2016402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NodeJS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?</a:t>
            </a:r>
          </a:p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endParaRPr lang="en-US" dirty="0"/>
          </a:p>
          <a:p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NodeJS</a:t>
            </a:r>
          </a:p>
          <a:p>
            <a:r>
              <a:rPr lang="en-US" dirty="0" err="1"/>
              <a:t>Tạo</a:t>
            </a:r>
            <a:r>
              <a:rPr lang="en-US" dirty="0"/>
              <a:t> node server</a:t>
            </a:r>
          </a:p>
          <a:p>
            <a:r>
              <a:rPr lang="en-US" dirty="0"/>
              <a:t>Router</a:t>
            </a:r>
          </a:p>
          <a:p>
            <a:r>
              <a:rPr lang="en-US" dirty="0"/>
              <a:t>Request &amp; Response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163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than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178257"/>
            <a:ext cx="6298300" cy="3850944"/>
          </a:xfrm>
          <a:prstGeom prst="rect">
            <a:avLst/>
          </a:prstGeom>
          <a:noFill/>
          <a:ln>
            <a:noFill/>
          </a:ln>
          <a:extLst/>
        </p:spPr>
      </p:pic>
    </p:spTree>
    <p:extLst>
      <p:ext uri="{BB962C8B-B14F-4D97-AF65-F5344CB8AC3E}">
        <p14:creationId xmlns:p14="http://schemas.microsoft.com/office/powerpoint/2010/main" val="1759759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Phần</a:t>
            </a:r>
            <a:r>
              <a:rPr lang="en-US" dirty="0"/>
              <a:t> 1: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nodejs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97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Nodejs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lnSpc>
                <a:spcPct val="200000"/>
              </a:lnSpc>
            </a:pPr>
            <a:r>
              <a:rPr lang="vi-VN" dirty="0">
                <a:hlinkClick r:id="rId2"/>
              </a:rPr>
              <a:t>NodeJS</a:t>
            </a:r>
            <a:r>
              <a:rPr lang="vi-VN" dirty="0"/>
              <a:t> là một nền tảng được xây dựng trên “V8 Javascript engine” được viết bằng c++ và Javascript.</a:t>
            </a:r>
          </a:p>
          <a:p>
            <a:pPr>
              <a:lnSpc>
                <a:spcPct val="200000"/>
              </a:lnSpc>
            </a:pPr>
            <a:r>
              <a:rPr lang="vi-VN" dirty="0"/>
              <a:t>Nền tảng này được phát triển bởi Ryan Lienhart Dahl vào năm 2009.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262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Nodejs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1F7EE8-8F5D-1749-8528-ED7D2A8C8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914400"/>
            <a:ext cx="1568450" cy="1568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396133-CC8C-C24D-8FA8-4270BCAC6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600" y="2677584"/>
            <a:ext cx="1905000" cy="1905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DB8C32-6673-9740-8C90-DAFBFC383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300" y="5105400"/>
            <a:ext cx="1231900" cy="12319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C2C0458-B8D7-4740-9336-2D81BF86E8A9}"/>
              </a:ext>
            </a:extLst>
          </p:cNvPr>
          <p:cNvSpPr/>
          <p:nvPr/>
        </p:nvSpPr>
        <p:spPr>
          <a:xfrm>
            <a:off x="228600" y="3238500"/>
            <a:ext cx="1828800" cy="685800"/>
          </a:xfrm>
          <a:prstGeom prst="rect">
            <a:avLst/>
          </a:prstGeom>
          <a:solidFill>
            <a:srgbClr val="53B5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C++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70C5E9-2FA8-C347-AE99-02ED84D7915B}"/>
              </a:ext>
            </a:extLst>
          </p:cNvPr>
          <p:cNvSpPr/>
          <p:nvPr/>
        </p:nvSpPr>
        <p:spPr>
          <a:xfrm>
            <a:off x="7112000" y="3081867"/>
            <a:ext cx="1828800" cy="685800"/>
          </a:xfrm>
          <a:prstGeom prst="rect">
            <a:avLst/>
          </a:prstGeom>
          <a:solidFill>
            <a:srgbClr val="53B5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code</a:t>
            </a:r>
          </a:p>
          <a:p>
            <a:pPr algn="ctr"/>
            <a:r>
              <a:rPr lang="en-US" dirty="0" err="1"/>
              <a:t>Mã</a:t>
            </a:r>
            <a:r>
              <a:rPr lang="en-US" dirty="0"/>
              <a:t> </a:t>
            </a:r>
            <a:r>
              <a:rPr lang="en-US" dirty="0" err="1"/>
              <a:t>máy</a:t>
            </a:r>
            <a:endParaRPr lang="en-US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44B4D785-7C77-1141-8D5D-73505F02B3FB}"/>
              </a:ext>
            </a:extLst>
          </p:cNvPr>
          <p:cNvSpPr/>
          <p:nvPr/>
        </p:nvSpPr>
        <p:spPr>
          <a:xfrm>
            <a:off x="2234140" y="3357033"/>
            <a:ext cx="1563160" cy="533400"/>
          </a:xfrm>
          <a:prstGeom prst="rightArrow">
            <a:avLst/>
          </a:prstGeom>
          <a:solidFill>
            <a:srgbClr val="53B54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vào</a:t>
            </a:r>
            <a:endParaRPr lang="en-US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00FD12C3-AB81-E44F-A2D8-7F79D394C5F0}"/>
              </a:ext>
            </a:extLst>
          </p:cNvPr>
          <p:cNvSpPr/>
          <p:nvPr/>
        </p:nvSpPr>
        <p:spPr>
          <a:xfrm>
            <a:off x="5181600" y="3238500"/>
            <a:ext cx="1930400" cy="533400"/>
          </a:xfrm>
          <a:prstGeom prst="rightArrow">
            <a:avLst/>
          </a:prstGeom>
          <a:solidFill>
            <a:srgbClr val="53B54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Biên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thành</a:t>
            </a:r>
            <a:endParaRPr lang="en-US" dirty="0"/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4A4474EF-6738-E844-A2C5-307B21A4721C}"/>
              </a:ext>
            </a:extLst>
          </p:cNvPr>
          <p:cNvCxnSpPr>
            <a:cxnSpLocks/>
            <a:endCxn id="9" idx="0"/>
          </p:cNvCxnSpPr>
          <p:nvPr/>
        </p:nvCxnSpPr>
        <p:spPr>
          <a:xfrm rot="10800000" flipV="1">
            <a:off x="1143000" y="1295398"/>
            <a:ext cx="2514600" cy="19431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C3D73596-E802-B74E-838C-CE9C0D96E630}"/>
              </a:ext>
            </a:extLst>
          </p:cNvPr>
          <p:cNvCxnSpPr>
            <a:cxnSpLocks/>
            <a:stCxn id="9" idx="2"/>
          </p:cNvCxnSpPr>
          <p:nvPr/>
        </p:nvCxnSpPr>
        <p:spPr>
          <a:xfrm rot="16200000" flipH="1">
            <a:off x="1603375" y="3463925"/>
            <a:ext cx="1797050" cy="271780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Down Arrow 23">
            <a:extLst>
              <a:ext uri="{FF2B5EF4-FFF2-40B4-BE49-F238E27FC236}">
                <a16:creationId xmlns:a16="http://schemas.microsoft.com/office/drawing/2014/main" id="{1E77F67C-7E25-4841-A59E-6069A83CE6E7}"/>
              </a:ext>
            </a:extLst>
          </p:cNvPr>
          <p:cNvSpPr/>
          <p:nvPr/>
        </p:nvSpPr>
        <p:spPr>
          <a:xfrm>
            <a:off x="4168775" y="2209800"/>
            <a:ext cx="403223" cy="614891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own Arrow 25">
            <a:extLst>
              <a:ext uri="{FF2B5EF4-FFF2-40B4-BE49-F238E27FC236}">
                <a16:creationId xmlns:a16="http://schemas.microsoft.com/office/drawing/2014/main" id="{528CBB8F-3CD5-E043-819A-C1D9B1F35A65}"/>
              </a:ext>
            </a:extLst>
          </p:cNvPr>
          <p:cNvSpPr/>
          <p:nvPr/>
        </p:nvSpPr>
        <p:spPr>
          <a:xfrm rot="10800000">
            <a:off x="4191001" y="4419600"/>
            <a:ext cx="403223" cy="614891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83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CÔNG </a:t>
            </a:r>
            <a:r>
              <a:rPr lang="en-US" dirty="0" err="1"/>
              <a:t>Cụ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94E9A8-723A-E444-A9C2-E44AE79A2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7" y="1331385"/>
            <a:ext cx="3200400" cy="160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15A144-1D04-E34C-B6C9-AFC4426CB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339852"/>
            <a:ext cx="2604262" cy="14956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D25177-6F9F-5943-BE88-EBE23A3C6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867" y="2962868"/>
            <a:ext cx="2770124" cy="1689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CD8BF1-96AA-5E43-AA93-1DA9785BAD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342" y="4563035"/>
            <a:ext cx="2406650" cy="17204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D58384-9D00-F74E-86E1-627CE9523D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4340" y="4502149"/>
            <a:ext cx="3419660" cy="178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2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Tạo</a:t>
            </a:r>
            <a:r>
              <a:rPr lang="en-US" dirty="0"/>
              <a:t> Node server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lnSpc>
                <a:spcPct val="200000"/>
              </a:lnSpc>
            </a:pPr>
            <a:r>
              <a:rPr lang="vi-VN" dirty="0"/>
              <a:t>Khởi tạo project: npm init</a:t>
            </a:r>
          </a:p>
          <a:p>
            <a:pPr>
              <a:lnSpc>
                <a:spcPct val="200000"/>
              </a:lnSpc>
            </a:pPr>
            <a:endParaRPr lang="vi-VN" dirty="0"/>
          </a:p>
          <a:p>
            <a:pPr>
              <a:lnSpc>
                <a:spcPct val="200000"/>
              </a:lnSpc>
            </a:pPr>
            <a:endParaRPr lang="vi-VN" dirty="0"/>
          </a:p>
          <a:p>
            <a:pPr>
              <a:lnSpc>
                <a:spcPct val="200000"/>
              </a:lnSpc>
            </a:pPr>
            <a:r>
              <a:rPr lang="vi-VN" dirty="0"/>
              <a:t>Cài đặt các gói cần thiết: express,mysql, body-parser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AA1C6F-AB1E-F14D-B1E9-387B65F0F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05000"/>
            <a:ext cx="5810250" cy="21109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18B383-1D9D-5F45-A8D4-F7EA8622FC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673600"/>
            <a:ext cx="69596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506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Tạo</a:t>
            </a:r>
            <a:r>
              <a:rPr lang="en-US" dirty="0"/>
              <a:t> Node server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lnSpc>
                <a:spcPct val="200000"/>
              </a:lnSpc>
            </a:pPr>
            <a:r>
              <a:rPr lang="vi-VN" dirty="0"/>
              <a:t>Tạo file server.js</a:t>
            </a:r>
          </a:p>
          <a:p>
            <a:pPr>
              <a:lnSpc>
                <a:spcPct val="200000"/>
              </a:lnSpc>
            </a:pPr>
            <a:endParaRPr lang="vi-VN" dirty="0"/>
          </a:p>
          <a:p>
            <a:pPr>
              <a:lnSpc>
                <a:spcPct val="200000"/>
              </a:lnSpc>
            </a:pPr>
            <a:endParaRPr lang="vi-V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D36A0E-082D-3B4E-840E-610FCA128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90800"/>
            <a:ext cx="2754923" cy="1524000"/>
          </a:xfrm>
          <a:prstGeom prst="rect">
            <a:avLst/>
          </a:prstGeom>
          <a:ln>
            <a:solidFill>
              <a:srgbClr val="FF99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E01B2B-C58E-E744-B12C-300E5EEA3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969" y="1909762"/>
            <a:ext cx="5208984" cy="3571875"/>
          </a:xfrm>
          <a:prstGeom prst="rect">
            <a:avLst/>
          </a:prstGeom>
          <a:ln>
            <a:solidFill>
              <a:srgbClr val="FF9900"/>
            </a:solidFill>
          </a:ln>
        </p:spPr>
      </p:pic>
    </p:spTree>
    <p:extLst>
      <p:ext uri="{BB962C8B-B14F-4D97-AF65-F5344CB8AC3E}">
        <p14:creationId xmlns:p14="http://schemas.microsoft.com/office/powerpoint/2010/main" val="260842817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8139</TotalTime>
  <Words>923</Words>
  <Application>Microsoft Macintosh PowerPoint</Application>
  <PresentationFormat>On-screen Show (4:3)</PresentationFormat>
  <Paragraphs>152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</vt:lpstr>
      <vt:lpstr>Calibri</vt:lpstr>
      <vt:lpstr>Consolas</vt:lpstr>
      <vt:lpstr>Courier New</vt:lpstr>
      <vt:lpstr>Menlo</vt:lpstr>
      <vt:lpstr>Segoe UI</vt:lpstr>
      <vt:lpstr>Segoe UI Historic</vt:lpstr>
      <vt:lpstr>Wingdings</vt:lpstr>
      <vt:lpstr>Custom Design</vt:lpstr>
      <vt:lpstr>NodeJs &amp; resful web service</vt:lpstr>
      <vt:lpstr>Mục tiêu</vt:lpstr>
      <vt:lpstr>Nội dung</vt:lpstr>
      <vt:lpstr>Phần 1: Tổng quan về nodejs</vt:lpstr>
      <vt:lpstr>Nodejs là gì</vt:lpstr>
      <vt:lpstr>Nodejs là gì</vt:lpstr>
      <vt:lpstr>CÔNG Cụ</vt:lpstr>
      <vt:lpstr>Tạo Node server</vt:lpstr>
      <vt:lpstr>Tạo Node server</vt:lpstr>
      <vt:lpstr>Tạo Node server</vt:lpstr>
      <vt:lpstr>Tạo Node server</vt:lpstr>
      <vt:lpstr>Node Lifecycle</vt:lpstr>
      <vt:lpstr>Node Lifecycle</vt:lpstr>
      <vt:lpstr>Node Lifecycle</vt:lpstr>
      <vt:lpstr>Node Lifecycle</vt:lpstr>
      <vt:lpstr>Router NodeJS</vt:lpstr>
      <vt:lpstr>Router NodeJS</vt:lpstr>
      <vt:lpstr>PowerPoint Presentation</vt:lpstr>
      <vt:lpstr>Phần 2: request &amp; response</vt:lpstr>
      <vt:lpstr>Request &amp; Response</vt:lpstr>
      <vt:lpstr>Request</vt:lpstr>
      <vt:lpstr>Request</vt:lpstr>
      <vt:lpstr>Request</vt:lpstr>
      <vt:lpstr>Request</vt:lpstr>
      <vt:lpstr>Request</vt:lpstr>
      <vt:lpstr>Response</vt:lpstr>
      <vt:lpstr>Response</vt:lpstr>
      <vt:lpstr>PowerPoint Presentation</vt:lpstr>
      <vt:lpstr>Sumarry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 Học Văn Phòng</dc:title>
  <dc:creator>Hans</dc:creator>
  <cp:lastModifiedBy>Tram Ta</cp:lastModifiedBy>
  <cp:revision>1447</cp:revision>
  <dcterms:created xsi:type="dcterms:W3CDTF">2013-04-23T08:05:33Z</dcterms:created>
  <dcterms:modified xsi:type="dcterms:W3CDTF">2020-12-17T04:57:35Z</dcterms:modified>
</cp:coreProperties>
</file>

<file path=docProps/thumbnail.jpeg>
</file>